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xlsx" ContentType="application/ks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09" r:id="rId2"/>
    <p:sldId id="257" r:id="rId3"/>
    <p:sldId id="273" r:id="rId4"/>
    <p:sldId id="295" r:id="rId5"/>
    <p:sldId id="297" r:id="rId6"/>
    <p:sldId id="298" r:id="rId7"/>
    <p:sldId id="299" r:id="rId8"/>
    <p:sldId id="272" r:id="rId9"/>
    <p:sldId id="279" r:id="rId10"/>
    <p:sldId id="288" r:id="rId11"/>
    <p:sldId id="283" r:id="rId12"/>
    <p:sldId id="289" r:id="rId13"/>
    <p:sldId id="284" r:id="rId14"/>
    <p:sldId id="313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01" r:id="rId26"/>
    <p:sldId id="302" r:id="rId27"/>
    <p:sldId id="300" r:id="rId28"/>
    <p:sldId id="303" r:id="rId29"/>
    <p:sldId id="304" r:id="rId30"/>
    <p:sldId id="305" r:id="rId31"/>
    <p:sldId id="287" r:id="rId32"/>
    <p:sldId id="291" r:id="rId33"/>
    <p:sldId id="274" r:id="rId34"/>
    <p:sldId id="306" r:id="rId35"/>
    <p:sldId id="310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B1B0B0"/>
    <a:srgbClr val="0EB349"/>
    <a:srgbClr val="6FCDE3"/>
    <a:srgbClr val="6ECDE3"/>
    <a:srgbClr val="58DAF8"/>
    <a:srgbClr val="94CF4F"/>
    <a:srgbClr val="94CF50"/>
    <a:srgbClr val="10B349"/>
    <a:srgbClr val="6E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5" autoAdjust="0"/>
    <p:restoredTop sz="83413"/>
  </p:normalViewPr>
  <p:slideViewPr>
    <p:cSldViewPr snapToGrid="0">
      <p:cViewPr>
        <p:scale>
          <a:sx n="94" d="100"/>
          <a:sy n="94" d="100"/>
        </p:scale>
        <p:origin x="3688" y="7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Office_Excel_2007_Workbook99911111111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Office_Excel_2007_Workbook6661122222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explosion val="36"/>
          <c:dPt>
            <c:idx val="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1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2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3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3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0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2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4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5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6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7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48"/>
            <c:bubble3D val="0"/>
            <c:spPr>
              <a:solidFill>
                <a:srgbClr val="94CF50"/>
              </a:solidFill>
              <a:ln w="19050">
                <a:noFill/>
              </a:ln>
              <a:effectLst/>
            </c:spPr>
          </c:dPt>
          <c:dPt>
            <c:idx val="49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cat>
            <c:numRef>
              <c:f>Sheet1!$A$2:$A$51</c:f>
              <c:numCache>
                <c:formatCode>General</c:formatCode>
                <c:ptCount val="5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</c:numCache>
            </c:numRef>
          </c:cat>
          <c:val>
            <c:numRef>
              <c:f>Sheet1!$B$2:$B$51</c:f>
              <c:numCache>
                <c:formatCode>0%</c:formatCode>
                <c:ptCount val="5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10B349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</c:v>
                </c:pt>
                <c:pt idx="1">
                  <c:v>12.0</c:v>
                </c:pt>
                <c:pt idx="2">
                  <c:v>10.0</c:v>
                </c:pt>
                <c:pt idx="3">
                  <c:v>18.0</c:v>
                </c:pt>
                <c:pt idx="4">
                  <c:v>14.0</c:v>
                </c:pt>
                <c:pt idx="5">
                  <c:v>26.0</c:v>
                </c:pt>
                <c:pt idx="6">
                  <c:v>13.0</c:v>
                </c:pt>
                <c:pt idx="7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4304432"/>
        <c:axId val="-2094300384"/>
      </c:areaChart>
      <c:catAx>
        <c:axId val="-2094304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94300384"/>
        <c:crosses val="autoZero"/>
        <c:auto val="1"/>
        <c:lblAlgn val="ctr"/>
        <c:lblOffset val="100"/>
        <c:noMultiLvlLbl val="0"/>
      </c:catAx>
      <c:valAx>
        <c:axId val="-2094300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94304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56E6-C67D-7746-9A34-D97F8BD73856}" type="datetimeFigureOut">
              <a:rPr lang="nl-NL" smtClean="0"/>
              <a:t>16-12-15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FDD2F-8185-AE44-B151-7DD2FEC944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42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255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DD2F-8185-AE44-B151-7DD2FEC944A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924432" y="2119184"/>
            <a:ext cx="3550509" cy="3039762"/>
            <a:chOff x="2924432" y="2119184"/>
            <a:chExt cx="3550509" cy="3039762"/>
          </a:xfrm>
        </p:grpSpPr>
        <p:grpSp>
          <p:nvGrpSpPr>
            <p:cNvPr id="8" name="组合 7"/>
            <p:cNvGrpSpPr/>
            <p:nvPr/>
          </p:nvGrpSpPr>
          <p:grpSpPr>
            <a:xfrm>
              <a:off x="3149483" y="3866799"/>
              <a:ext cx="3317063" cy="1145063"/>
              <a:chOff x="3149483" y="3866799"/>
              <a:chExt cx="3317063" cy="1145063"/>
            </a:xfrm>
          </p:grpSpPr>
          <p:sp>
            <p:nvSpPr>
              <p:cNvPr id="12" name="平行四边形 11"/>
              <p:cNvSpPr/>
              <p:nvPr/>
            </p:nvSpPr>
            <p:spPr>
              <a:xfrm rot="5400000" flipH="1">
                <a:off x="5525019" y="3927033"/>
                <a:ext cx="1001762" cy="881293"/>
              </a:xfrm>
              <a:prstGeom prst="parallelogram">
                <a:avLst>
                  <a:gd name="adj" fmla="val 31206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rot="7663103" flipH="1">
                <a:off x="3112610" y="3969578"/>
                <a:ext cx="1079157" cy="1005411"/>
              </a:xfrm>
              <a:prstGeom prst="parallelogram">
                <a:avLst>
                  <a:gd name="adj" fmla="val 38684"/>
                </a:avLst>
              </a:prstGeom>
              <a:solidFill>
                <a:srgbClr val="5B8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924432" y="2119184"/>
              <a:ext cx="3550509" cy="3039762"/>
              <a:chOff x="2924432" y="2119184"/>
              <a:chExt cx="3550509" cy="303976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9806" y="2119184"/>
                <a:ext cx="3039762" cy="3039762"/>
              </a:xfrm>
              <a:prstGeom prst="ellipse">
                <a:avLst/>
              </a:prstGeom>
              <a:solidFill>
                <a:srgbClr val="10B349"/>
              </a:solidFill>
              <a:ln>
                <a:noFill/>
              </a:ln>
              <a:effectLst>
                <a:outerShdw blurRad="1905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924432" y="3737918"/>
                <a:ext cx="3550509" cy="856735"/>
              </a:xfrm>
              <a:prstGeom prst="rect">
                <a:avLst/>
              </a:prstGeom>
              <a:solidFill>
                <a:srgbClr val="93D050"/>
              </a:solidFill>
              <a:ln>
                <a:noFill/>
              </a:ln>
              <a:effectLst>
                <a:outerShdw blurRad="63500" dist="25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02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altLang="zh-CN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altLang="zh-CN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4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altLang="zh-CN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altLang="zh-CN" smtClean="0"/>
              <a:t>Klik om de tekststijl van het model te bewerken</a:t>
            </a:r>
          </a:p>
          <a:p>
            <a:pPr lvl="1"/>
            <a:r>
              <a:rPr lang="nl-NL" altLang="zh-CN" smtClean="0"/>
              <a:t>Tweede niveau</a:t>
            </a:r>
          </a:p>
          <a:p>
            <a:pPr lvl="2"/>
            <a:r>
              <a:rPr lang="nl-NL" altLang="zh-CN" smtClean="0"/>
              <a:t>Derde niveau</a:t>
            </a:r>
          </a:p>
          <a:p>
            <a:pPr lvl="3"/>
            <a:r>
              <a:rPr lang="nl-NL" altLang="zh-CN" smtClean="0"/>
              <a:t>Vierde niveau</a:t>
            </a:r>
          </a:p>
          <a:p>
            <a:pPr lvl="4"/>
            <a:r>
              <a:rPr lang="nl-NL" altLang="zh-CN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flipV="1">
            <a:off x="3070824" y="-6178"/>
            <a:ext cx="3002352" cy="897924"/>
          </a:xfrm>
          <a:prstGeom prst="triangle">
            <a:avLst/>
          </a:prstGeom>
          <a:solidFill>
            <a:srgbClr val="12B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7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25664" y="704515"/>
            <a:ext cx="6648346" cy="4036363"/>
            <a:chOff x="625664" y="704515"/>
            <a:chExt cx="6648346" cy="4036363"/>
          </a:xfrm>
        </p:grpSpPr>
        <p:sp>
          <p:nvSpPr>
            <p:cNvPr id="9" name="椭圆 8"/>
            <p:cNvSpPr/>
            <p:nvPr/>
          </p:nvSpPr>
          <p:spPr>
            <a:xfrm>
              <a:off x="6334896" y="1753005"/>
              <a:ext cx="510746" cy="510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17275" y="3351144"/>
              <a:ext cx="856735" cy="85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25664" y="2234820"/>
              <a:ext cx="724930" cy="724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350475" y="704515"/>
              <a:ext cx="296562" cy="29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523113" y="3842950"/>
              <a:ext cx="897928" cy="89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3542278" y="2413687"/>
            <a:ext cx="1886456" cy="1881331"/>
            <a:chOff x="3542278" y="2413687"/>
            <a:chExt cx="1886456" cy="1881331"/>
          </a:xfrm>
        </p:grpSpPr>
        <p:sp>
          <p:nvSpPr>
            <p:cNvPr id="15" name="椭圆 14"/>
            <p:cNvSpPr/>
            <p:nvPr/>
          </p:nvSpPr>
          <p:spPr>
            <a:xfrm>
              <a:off x="3550507" y="2413687"/>
              <a:ext cx="1878227" cy="1878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 rot="4943627">
              <a:off x="3542278" y="2414877"/>
              <a:ext cx="1880141" cy="1880141"/>
            </a:xfrm>
            <a:prstGeom prst="pie">
              <a:avLst>
                <a:gd name="adj1" fmla="val 21544367"/>
                <a:gd name="adj2" fmla="val 10771244"/>
              </a:avLst>
            </a:prstGeom>
            <a:solidFill>
              <a:srgbClr val="94CF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0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40263" y="2619632"/>
            <a:ext cx="3970639" cy="4530815"/>
            <a:chOff x="1112112" y="2331307"/>
            <a:chExt cx="3970639" cy="4530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46" t="7061" r="4505" b="8463"/>
            <a:stretch/>
          </p:blipFill>
          <p:spPr>
            <a:xfrm rot="16200000">
              <a:off x="832024" y="2611395"/>
              <a:ext cx="4530815" cy="397063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3427" y="3558746"/>
              <a:ext cx="3146854" cy="3299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5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10" name="流程图: 手动输入 9"/>
          <p:cNvSpPr/>
          <p:nvPr userDrawn="1"/>
        </p:nvSpPr>
        <p:spPr>
          <a:xfrm rot="5400000">
            <a:off x="-928816" y="928816"/>
            <a:ext cx="6858000" cy="5000367"/>
          </a:xfrm>
          <a:prstGeom prst="flowChartManualInput">
            <a:avLst/>
          </a:prstGeom>
          <a:solidFill>
            <a:srgbClr val="6E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 userDrawn="1">
            <p:extLst>
              <p:ext uri="{D42A27DB-BD31-4B8C-83A1-F6EECF244321}">
                <p14:modId xmlns:p14="http://schemas.microsoft.com/office/powerpoint/2010/main" val="2097220443"/>
              </p:ext>
            </p:extLst>
          </p:nvPr>
        </p:nvGraphicFramePr>
        <p:xfrm>
          <a:off x="2755557" y="2286688"/>
          <a:ext cx="3539181" cy="2359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7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-10274" y="1780401"/>
            <a:ext cx="1662732" cy="3297196"/>
          </a:xfrm>
          <a:custGeom>
            <a:avLst/>
            <a:gdLst>
              <a:gd name="connsiteX0" fmla="*/ 10274 w 1662732"/>
              <a:gd name="connsiteY0" fmla="*/ 0 h 3297196"/>
              <a:gd name="connsiteX1" fmla="*/ 1662732 w 1662732"/>
              <a:gd name="connsiteY1" fmla="*/ 1648598 h 3297196"/>
              <a:gd name="connsiteX2" fmla="*/ 10274 w 1662732"/>
              <a:gd name="connsiteY2" fmla="*/ 3297196 h 3297196"/>
              <a:gd name="connsiteX3" fmla="*/ 0 w 1662732"/>
              <a:gd name="connsiteY3" fmla="*/ 3296679 h 3297196"/>
              <a:gd name="connsiteX4" fmla="*/ 0 w 1662732"/>
              <a:gd name="connsiteY4" fmla="*/ 518 h 329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732" h="3297196">
                <a:moveTo>
                  <a:pt x="10274" y="0"/>
                </a:moveTo>
                <a:cubicBezTo>
                  <a:pt x="922901" y="0"/>
                  <a:pt x="1662732" y="738102"/>
                  <a:pt x="1662732" y="1648598"/>
                </a:cubicBezTo>
                <a:cubicBezTo>
                  <a:pt x="1662732" y="2559094"/>
                  <a:pt x="922901" y="3297196"/>
                  <a:pt x="10274" y="3297196"/>
                </a:cubicBezTo>
                <a:lnTo>
                  <a:pt x="0" y="3296679"/>
                </a:lnTo>
                <a:lnTo>
                  <a:pt x="0" y="518"/>
                </a:lnTo>
                <a:close/>
              </a:path>
            </a:pathLst>
          </a:custGeom>
          <a:solidFill>
            <a:srgbClr val="94C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2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 userDrawn="1">
            <p:extLst>
              <p:ext uri="{D42A27DB-BD31-4B8C-83A1-F6EECF244321}">
                <p14:modId xmlns:p14="http://schemas.microsoft.com/office/powerpoint/2010/main" val="3513177929"/>
              </p:ext>
            </p:extLst>
          </p:nvPr>
        </p:nvGraphicFramePr>
        <p:xfrm>
          <a:off x="0" y="4596714"/>
          <a:ext cx="9259330" cy="212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3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5F57-D093-4DAE-BD96-8F9DB750D69B}" type="datetimeFigureOut">
              <a:rPr lang="zh-CN" altLang="en-US" smtClean="0"/>
              <a:t>15/12/16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2AF4-1282-45B3-92EA-7114EA10F338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Relationship Id="rId3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Relationship Id="rId3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083176" y="662282"/>
            <a:ext cx="4977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atin typeface="Candara" panose="020E0502030303020204" pitchFamily="34" charset="0"/>
              </a:rPr>
              <a:t>Programmeertheorie</a:t>
            </a:r>
            <a:r>
              <a:rPr lang="en-US" altLang="zh-CN" sz="4000" b="1" dirty="0">
                <a:latin typeface="Candara" panose="020E0502030303020204" pitchFamily="34" charset="0"/>
              </a:rPr>
              <a:t> </a:t>
            </a:r>
            <a:endParaRPr lang="en-US" altLang="zh-CN" sz="4000" b="1" dirty="0" smtClean="0">
              <a:latin typeface="Candara" panose="020E0502030303020204" pitchFamily="34" charset="0"/>
            </a:endParaRPr>
          </a:p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Kaartkleuren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  <p:sp>
        <p:nvSpPr>
          <p:cNvPr id="18" name="Rechthoekige driehoek 17"/>
          <p:cNvSpPr/>
          <p:nvPr/>
        </p:nvSpPr>
        <p:spPr>
          <a:xfrm>
            <a:off x="6327998" y="4323805"/>
            <a:ext cx="2503715" cy="25341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ige driehoek 18"/>
          <p:cNvSpPr/>
          <p:nvPr/>
        </p:nvSpPr>
        <p:spPr>
          <a:xfrm rot="16200000">
            <a:off x="3689304" y="4219302"/>
            <a:ext cx="2534197" cy="27431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ige driehoek 19"/>
          <p:cNvSpPr/>
          <p:nvPr/>
        </p:nvSpPr>
        <p:spPr>
          <a:xfrm rot="16200000">
            <a:off x="1505712" y="4588957"/>
            <a:ext cx="1737735" cy="280035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ige driehoek 20"/>
          <p:cNvSpPr/>
          <p:nvPr/>
        </p:nvSpPr>
        <p:spPr>
          <a:xfrm>
            <a:off x="3774755" y="5120263"/>
            <a:ext cx="5537834" cy="173773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ige driehoek 21"/>
          <p:cNvSpPr/>
          <p:nvPr/>
        </p:nvSpPr>
        <p:spPr>
          <a:xfrm rot="16200000">
            <a:off x="29165" y="5661297"/>
            <a:ext cx="1167539" cy="122586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hthoekige driehoek 22"/>
          <p:cNvSpPr/>
          <p:nvPr/>
        </p:nvSpPr>
        <p:spPr>
          <a:xfrm rot="16200000" flipV="1">
            <a:off x="3794224" y="3122105"/>
            <a:ext cx="1167539" cy="630425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768805" y="6079742"/>
            <a:ext cx="48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Rik Volger, Kim de Bie &amp; Jeroen de Jong</a:t>
            </a:r>
          </a:p>
          <a:p>
            <a:r>
              <a:rPr lang="nl-NL" dirty="0" smtClean="0"/>
              <a:t>Universiteit van Amsterdam, Donder 16 December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617" y="5120262"/>
            <a:ext cx="1443733" cy="14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75" y="1950283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</a:rPr>
                <a:t>V1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u="sng" dirty="0" smtClean="0"/>
              <a:t>RESULTAAT</a:t>
            </a:r>
            <a:r>
              <a:rPr lang="nl-NL" altLang="zh-CN" sz="2400" dirty="0" smtClean="0"/>
              <a:t> :</a:t>
            </a:r>
            <a:r>
              <a:rPr lang="en-US" altLang="zh-CN" sz="2400" dirty="0" smtClean="0"/>
              <a:t> Semi brute force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165929" y="2335493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Resultaten: traag…</a:t>
            </a:r>
          </a:p>
          <a:p>
            <a:r>
              <a:rPr lang="nl-NL" dirty="0" smtClean="0"/>
              <a:t>Wel eerste resultaat:</a:t>
            </a:r>
          </a:p>
          <a:p>
            <a:pPr lvl="1"/>
            <a:r>
              <a:rPr lang="nl-NL" dirty="0" err="1" smtClean="0"/>
              <a:t>Rajasthan</a:t>
            </a:r>
            <a:r>
              <a:rPr lang="nl-NL" dirty="0" smtClean="0"/>
              <a:t>, India</a:t>
            </a:r>
          </a:p>
          <a:p>
            <a:pPr lvl="1"/>
            <a:r>
              <a:rPr lang="nl-NL" dirty="0" smtClean="0"/>
              <a:t>4 kleuren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513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Single Color priority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Heuristische </a:t>
            </a:r>
            <a:r>
              <a:rPr lang="nl-NL" dirty="0" err="1" smtClean="0"/>
              <a:t>depth</a:t>
            </a:r>
            <a:r>
              <a:rPr lang="nl-NL" dirty="0" smtClean="0"/>
              <a:t>-first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88846" y="218747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5" y="1425757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77197" y="2313358"/>
            <a:ext cx="848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513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Single Color priority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66967" y="20342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smtClean="0"/>
              <a:t>1</a:t>
            </a:r>
            <a:r>
              <a:rPr lang="nl-NL" baseline="30000" smtClean="0"/>
              <a:t>e</a:t>
            </a:r>
            <a:r>
              <a:rPr lang="nl-NL" smtClean="0"/>
              <a:t> snelheidstesten</a:t>
            </a:r>
            <a:endParaRPr lang="nl-NL" dirty="0" smtClean="0"/>
          </a:p>
          <a:p>
            <a:pPr lvl="1"/>
            <a:r>
              <a:rPr lang="nl-NL" dirty="0" smtClean="0"/>
              <a:t>Resultaat voor kaart 1 : </a:t>
            </a:r>
            <a:r>
              <a:rPr lang="nl-NL" dirty="0" err="1" smtClean="0"/>
              <a:t>Rajasthan</a:t>
            </a:r>
            <a:r>
              <a:rPr lang="nl-NL" dirty="0" smtClean="0"/>
              <a:t> , India</a:t>
            </a:r>
            <a:endParaRPr lang="nl-NL" dirty="0"/>
          </a:p>
        </p:txBody>
      </p:sp>
      <p:pic>
        <p:nvPicPr>
          <p:cNvPr id="2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0" y="2727540"/>
            <a:ext cx="4693021" cy="3502167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19" y="3159462"/>
            <a:ext cx="3256960" cy="27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Heuristische </a:t>
            </a:r>
            <a:r>
              <a:rPr lang="nl-NL" dirty="0" err="1" smtClean="0"/>
              <a:t>depth</a:t>
            </a:r>
            <a:r>
              <a:rPr lang="nl-NL" dirty="0" smtClean="0"/>
              <a:t>-first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Sorteren op aantal buren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 smtClean="0"/>
          </a:p>
          <a:p>
            <a:r>
              <a:rPr lang="nl-NL" dirty="0" smtClean="0"/>
              <a:t>Werkt ook met netwerken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Hoe werkt het </a:t>
            </a:r>
            <a:r>
              <a:rPr lang="nl-NL" dirty="0" err="1" smtClean="0"/>
              <a:t>algorithm</a:t>
            </a:r>
            <a:r>
              <a:rPr lang="nl-NL" dirty="0" smtClean="0"/>
              <a:t> nu?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</a:t>
            </a:r>
            <a:endParaRPr lang="zh-CN" altLang="en-US" sz="2400" dirty="0"/>
          </a:p>
        </p:txBody>
      </p:sp>
      <p:grpSp>
        <p:nvGrpSpPr>
          <p:cNvPr id="1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1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10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19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20</a:t>
            </a:r>
            <a:endParaRPr lang="zh-CN" altLang="en-US" sz="2400" dirty="0"/>
          </a:p>
        </p:txBody>
      </p:sp>
      <p:grpSp>
        <p:nvGrpSpPr>
          <p:cNvPr id="7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36</a:t>
            </a:r>
            <a:endParaRPr lang="zh-CN" altLang="en-US" sz="2400" dirty="0"/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755554" y="1783492"/>
            <a:ext cx="3818241" cy="2807332"/>
            <a:chOff x="2755554" y="1388075"/>
            <a:chExt cx="3818241" cy="2807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148" y="1388075"/>
              <a:ext cx="3797647" cy="766119"/>
              <a:chOff x="2776148" y="1388075"/>
              <a:chExt cx="3797647" cy="766119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369276" y="1388075"/>
                <a:ext cx="3204519" cy="766119"/>
              </a:xfrm>
              <a:prstGeom prst="rect">
                <a:avLst/>
              </a:prstGeom>
              <a:solidFill>
                <a:srgbClr val="0EB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/>
                  <a:t>   </a:t>
                </a:r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776148" y="1388075"/>
                <a:ext cx="766119" cy="766119"/>
              </a:xfrm>
              <a:prstGeom prst="ellipse">
                <a:avLst/>
              </a:prstGeom>
              <a:solidFill>
                <a:srgbClr val="10B349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76149" y="2459059"/>
              <a:ext cx="3797646" cy="769486"/>
              <a:chOff x="2776149" y="2459059"/>
              <a:chExt cx="3797646" cy="76948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369276" y="2459059"/>
                <a:ext cx="3204519" cy="766119"/>
              </a:xfrm>
              <a:prstGeom prst="rect">
                <a:avLst/>
              </a:prstGeom>
              <a:solidFill>
                <a:srgbClr val="94C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776149" y="2462426"/>
                <a:ext cx="766119" cy="766119"/>
              </a:xfrm>
              <a:prstGeom prst="ellipse">
                <a:avLst/>
              </a:prstGeom>
              <a:solidFill>
                <a:srgbClr val="94CF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755554" y="3420986"/>
              <a:ext cx="3797645" cy="774421"/>
              <a:chOff x="2755554" y="3420986"/>
              <a:chExt cx="3797645" cy="77442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348680" y="3429288"/>
                <a:ext cx="3204519" cy="7661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55554" y="3420986"/>
                <a:ext cx="766119" cy="76611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3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686431" y="1972560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Probleemstelling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86431" y="3036270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Methodes</a:t>
            </a:r>
            <a:r>
              <a:rPr lang="en-US" altLang="zh-CN" sz="1600" dirty="0" smtClean="0">
                <a:solidFill>
                  <a:schemeClr val="bg1"/>
                </a:solidFill>
              </a:rPr>
              <a:t> en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Resultaten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86431" y="4030185"/>
            <a:ext cx="237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</a:rPr>
              <a:t>Conclusie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31740" y="65904"/>
            <a:ext cx="168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INHOUD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6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37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51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71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82</a:t>
            </a:r>
            <a:endParaRPr lang="zh-CN" altLang="en-US" sz="2400" dirty="0"/>
          </a:p>
        </p:txBody>
      </p:sp>
      <p:grpSp>
        <p:nvGrpSpPr>
          <p:cNvPr id="6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7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82</a:t>
            </a:r>
            <a:endParaRPr lang="zh-CN" altLang="en-US" sz="24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391297" y="10048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Frame: 94</a:t>
            </a:r>
            <a:endParaRPr lang="zh-CN" altLang="en-US" sz="2400" dirty="0"/>
          </a:p>
        </p:txBody>
      </p:sp>
      <p:grpSp>
        <p:nvGrpSpPr>
          <p:cNvPr id="8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9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893299" y="3346908"/>
            <a:ext cx="838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37" y="1947967"/>
            <a:ext cx="5586708" cy="4680275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</a:t>
            </a:r>
            <a:r>
              <a:rPr lang="nl-NL" dirty="0" err="1" smtClean="0"/>
              <a:t>Rajasthan</a:t>
            </a:r>
            <a:r>
              <a:rPr lang="nl-NL" dirty="0" smtClean="0"/>
              <a:t>, Indië</a:t>
            </a:r>
          </a:p>
          <a:p>
            <a:r>
              <a:rPr lang="nl-NL" dirty="0" smtClean="0"/>
              <a:t>4 kleuren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0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Spanje                       4 kleuren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2385526"/>
            <a:ext cx="5334945" cy="441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8" y="2317085"/>
            <a:ext cx="6708365" cy="4205157"/>
          </a:xfrm>
          <a:prstGeom prst="rect">
            <a:avLst/>
          </a:prstGeom>
        </p:spPr>
      </p:pic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Kaarten: Pennsylvania, USA    </a:t>
            </a:r>
          </a:p>
          <a:p>
            <a:pPr marL="0" indent="0">
              <a:buNone/>
            </a:pPr>
            <a:r>
              <a:rPr lang="nl-NL" dirty="0" smtClean="0"/>
              <a:t>              4 kleuren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02734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1                             4 kleuren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51" y="2157617"/>
            <a:ext cx="5262821" cy="47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21973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2                        3 kleuren</a:t>
            </a:r>
          </a:p>
          <a:p>
            <a:endParaRPr lang="nl-NL" dirty="0"/>
          </a:p>
          <a:p>
            <a:r>
              <a:rPr lang="nl-NL" dirty="0" smtClean="0"/>
              <a:t>Input netwerk2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B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1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Probleemstelling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5"/>
          <p:cNvSpPr/>
          <p:nvPr/>
        </p:nvSpPr>
        <p:spPr>
          <a:xfrm rot="5400000">
            <a:off x="7799582" y="3221026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3"/>
          <p:cNvSpPr txBox="1"/>
          <p:nvPr/>
        </p:nvSpPr>
        <p:spPr>
          <a:xfrm>
            <a:off x="7933248" y="3338797"/>
            <a:ext cx="778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354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Aantal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buren</a:t>
            </a:r>
            <a:endParaRPr lang="zh-CN" alt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 rot="16200000">
            <a:off x="111602" y="1922674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Netwerk 3               4 kleuren</a:t>
            </a:r>
            <a:endParaRPr lang="nl-NL" dirty="0"/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09" y="2199913"/>
            <a:ext cx="5447060" cy="44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852442"/>
            <a:ext cx="674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METHODE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Toepassen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controle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theorie</a:t>
            </a:r>
            <a:r>
              <a:rPr lang="en-US" altLang="zh-CN" sz="2400" dirty="0" smtClean="0"/>
              <a:t> + </a:t>
            </a:r>
            <a:r>
              <a:rPr lang="en-US" altLang="zh-CN" sz="2400" dirty="0" err="1" smtClean="0"/>
              <a:t>moduleren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558732" y="1482824"/>
            <a:ext cx="7315200" cy="7232459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Begin bij onderschatting m.b.v. Controle methode</a:t>
            </a:r>
          </a:p>
          <a:p>
            <a:r>
              <a:rPr lang="nl-NL" dirty="0" smtClean="0"/>
              <a:t>Landvolgorde</a:t>
            </a:r>
          </a:p>
          <a:p>
            <a:pPr lvl="1"/>
            <a:r>
              <a:rPr lang="nl-NL" sz="2600" dirty="0" smtClean="0"/>
              <a:t>Sorteren op aantal buren</a:t>
            </a:r>
          </a:p>
          <a:p>
            <a:pPr lvl="1"/>
            <a:r>
              <a:rPr lang="nl-NL" sz="2600" dirty="0" smtClean="0"/>
              <a:t>Nog maar 1 kleur over? Voorrang!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 voor </a:t>
            </a:r>
            <a:r>
              <a:rPr lang="nl-NL" dirty="0" err="1" smtClean="0"/>
              <a:t>kids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3389" y="3070657"/>
            <a:ext cx="6858000" cy="716692"/>
            <a:chOff x="0" y="2391141"/>
            <a:chExt cx="9144000" cy="102127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614726" y="2429853"/>
              <a:ext cx="102127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</a:rPr>
                <a:t>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44024" y="2317181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0" y="3305329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9"/>
          <p:cNvSpPr/>
          <p:nvPr/>
        </p:nvSpPr>
        <p:spPr>
          <a:xfrm rot="5400000">
            <a:off x="8144024" y="1441550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5"/>
          <p:cNvSpPr/>
          <p:nvPr/>
        </p:nvSpPr>
        <p:spPr>
          <a:xfrm rot="5400000">
            <a:off x="7801028" y="4320007"/>
            <a:ext cx="1025611" cy="959650"/>
          </a:xfrm>
          <a:prstGeom prst="ellipse">
            <a:avLst/>
          </a:prstGeom>
          <a:solidFill>
            <a:srgbClr val="94CF50"/>
          </a:solidFill>
          <a:ln w="76200"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13"/>
          <p:cNvSpPr txBox="1"/>
          <p:nvPr/>
        </p:nvSpPr>
        <p:spPr>
          <a:xfrm>
            <a:off x="7893301" y="4445889"/>
            <a:ext cx="838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mtClean="0">
                <a:solidFill>
                  <a:schemeClr val="bg1"/>
                </a:solidFill>
              </a:rPr>
              <a:t>V4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4"/>
          <p:cNvSpPr txBox="1"/>
          <p:nvPr/>
        </p:nvSpPr>
        <p:spPr>
          <a:xfrm>
            <a:off x="238896" y="852442"/>
            <a:ext cx="7548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/>
              <a:t>RESULTAAT</a:t>
            </a:r>
            <a:r>
              <a:rPr lang="en-US" altLang="zh-CN" sz="2400" dirty="0"/>
              <a:t>: </a:t>
            </a:r>
            <a:r>
              <a:rPr lang="en-US" altLang="zh-CN" sz="2400" dirty="0" err="1"/>
              <a:t>Toepassen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controle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theorie</a:t>
            </a:r>
            <a:r>
              <a:rPr lang="en-US" altLang="zh-CN" sz="2400" dirty="0"/>
              <a:t> + </a:t>
            </a:r>
            <a:r>
              <a:rPr lang="en-US" altLang="zh-CN" sz="2400" dirty="0" err="1"/>
              <a:t>moduleren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219367" y="2186628"/>
            <a:ext cx="7315200" cy="609806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050" dirty="0" smtClean="0"/>
          </a:p>
          <a:p>
            <a:r>
              <a:rPr lang="nl-NL" dirty="0" smtClean="0"/>
              <a:t>Ondanks vertragingen</a:t>
            </a:r>
          </a:p>
          <a:p>
            <a:r>
              <a:rPr lang="nl-NL" dirty="0" smtClean="0"/>
              <a:t>Tijdsresultaten.</a:t>
            </a:r>
          </a:p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[</a:t>
            </a:r>
            <a:r>
              <a:rPr lang="nl-NL" dirty="0" err="1" smtClean="0"/>
              <a:t>tijds</a:t>
            </a:r>
            <a:r>
              <a:rPr lang="nl-NL" dirty="0" smtClean="0"/>
              <a:t> </a:t>
            </a:r>
            <a:r>
              <a:rPr lang="nl-NL" dirty="0" err="1" smtClean="0"/>
              <a:t>inport</a:t>
            </a:r>
            <a:r>
              <a:rPr lang="nl-NL" dirty="0" smtClean="0"/>
              <a:t> hier]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4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Conclusie</a:t>
            </a:r>
            <a:endParaRPr lang="zh-CN" altLang="en-US"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Conclusie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7" y="3310515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Algorithm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snel</a:t>
            </a:r>
            <a:r>
              <a:rPr lang="en-US" dirty="0" smtClean="0"/>
              <a:t>  </a:t>
            </a:r>
          </a:p>
          <a:p>
            <a:r>
              <a:rPr lang="en-US" dirty="0" err="1" smtClean="0"/>
              <a:t>Toepassing</a:t>
            </a:r>
            <a:r>
              <a:rPr lang="en-US" dirty="0" smtClean="0"/>
              <a:t> </a:t>
            </a:r>
            <a:r>
              <a:rPr lang="en-US" dirty="0" err="1" smtClean="0"/>
              <a:t>buiten</a:t>
            </a:r>
            <a:r>
              <a:rPr lang="en-US" dirty="0" smtClean="0"/>
              <a:t> de </a:t>
            </a:r>
            <a:r>
              <a:rPr lang="en-US" dirty="0"/>
              <a:t>casus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reflection endPos="0" dist="50800" dir="5400000" sy="-100000" algn="bl" rotWithShape="0"/>
          </a:effectLst>
        </p:spPr>
      </p:pic>
      <p:sp>
        <p:nvSpPr>
          <p:cNvPr id="13" name="Afgeronde rechthoek 12"/>
          <p:cNvSpPr/>
          <p:nvPr/>
        </p:nvSpPr>
        <p:spPr>
          <a:xfrm>
            <a:off x="1694447" y="545993"/>
            <a:ext cx="5755105" cy="1556019"/>
          </a:xfrm>
          <a:prstGeom prst="roundRect">
            <a:avLst/>
          </a:prstGeom>
          <a:solidFill>
            <a:srgbClr val="F5F5F5"/>
          </a:solidFill>
          <a:ln>
            <a:solidFill>
              <a:srgbClr val="B1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81340" y="662282"/>
            <a:ext cx="4381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latin typeface="Candara" panose="020E0502030303020204" pitchFamily="34" charset="0"/>
              </a:rPr>
              <a:t>Opmerkingen</a:t>
            </a:r>
            <a:r>
              <a:rPr lang="en-US" altLang="zh-CN" sz="4000" b="1" dirty="0" smtClean="0">
                <a:latin typeface="Candara" panose="020E0502030303020204" pitchFamily="34" charset="0"/>
              </a:rPr>
              <a:t>, tips </a:t>
            </a:r>
          </a:p>
          <a:p>
            <a:pPr algn="ctr"/>
            <a:r>
              <a:rPr lang="en-US" altLang="zh-CN" sz="4000" b="1" dirty="0" smtClean="0">
                <a:latin typeface="Candara" panose="020E0502030303020204" pitchFamily="34" charset="0"/>
              </a:rPr>
              <a:t>en </a:t>
            </a:r>
            <a:r>
              <a:rPr lang="en-US" altLang="zh-CN" sz="4000" b="1" dirty="0" err="1" smtClean="0">
                <a:latin typeface="Candara" panose="020E0502030303020204" pitchFamily="34" charset="0"/>
              </a:rPr>
              <a:t>vragen</a:t>
            </a:r>
            <a:endParaRPr lang="en-US" altLang="zh-CN" sz="40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Probleemstelling</a:t>
            </a:r>
            <a:endParaRPr lang="zh-CN" alt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-59100" y="2555375"/>
            <a:ext cx="7315200" cy="5120640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Contrast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en-US" dirty="0" err="1" smtClean="0"/>
              <a:t>gebieden</a:t>
            </a:r>
            <a:endParaRPr lang="en-US" dirty="0" smtClean="0"/>
          </a:p>
          <a:p>
            <a:r>
              <a:rPr lang="en-US" dirty="0" err="1" smtClean="0"/>
              <a:t>Efficientie</a:t>
            </a:r>
            <a:r>
              <a:rPr lang="en-US" dirty="0" smtClean="0"/>
              <a:t>: </a:t>
            </a:r>
            <a:r>
              <a:rPr lang="en-US" dirty="0" err="1" smtClean="0"/>
              <a:t>zo</a:t>
            </a:r>
            <a:r>
              <a:rPr lang="en-US" dirty="0" smtClean="0"/>
              <a:t> min </a:t>
            </a:r>
            <a:r>
              <a:rPr lang="en-US" dirty="0" err="1" smtClean="0"/>
              <a:t>mogelijk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endParaRPr lang="en-US" dirty="0" smtClean="0"/>
          </a:p>
          <a:p>
            <a:r>
              <a:rPr lang="en-US" dirty="0" smtClean="0"/>
              <a:t>4 Color Theorem (1870 – 1976)</a:t>
            </a:r>
          </a:p>
          <a:p>
            <a:r>
              <a:rPr lang="en-US" dirty="0" err="1" smtClean="0"/>
              <a:t>Netwerken</a:t>
            </a:r>
            <a:endParaRPr lang="en-US" dirty="0"/>
          </a:p>
        </p:txBody>
      </p:sp>
      <p:pic>
        <p:nvPicPr>
          <p:cNvPr id="16" name="Picture 2" descr="August Ferdinand Möbiu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6119"/>
          <a:stretch/>
        </p:blipFill>
        <p:spPr bwMode="auto">
          <a:xfrm>
            <a:off x="6265994" y="478357"/>
            <a:ext cx="245349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Toestandsruimte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</p:spPr>
            <p:txBody>
              <a:bodyPr vert="eaVert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/>
                  <a:t>Kleuren </a:t>
                </a:r>
                <a:r>
                  <a:rPr lang="nl-NL" dirty="0"/>
                  <a:t>= K</a:t>
                </a:r>
              </a:p>
              <a:p>
                <a:r>
                  <a:rPr lang="nl-NL" dirty="0" smtClean="0"/>
                  <a:t>Gebieden </a:t>
                </a:r>
                <a:r>
                  <a:rPr lang="nl-NL" dirty="0"/>
                  <a:t>= G</a:t>
                </a:r>
              </a:p>
              <a:p>
                <a:r>
                  <a:rPr lang="nl-NL" dirty="0" smtClean="0"/>
                  <a:t>Mogelijkheden </a:t>
                </a:r>
                <a:r>
                  <a:rPr lang="nl-NL" dirty="0"/>
                  <a:t>= </a:t>
                </a:r>
                <a:r>
                  <a:rPr lang="en-US" dirty="0" smtClean="0"/>
                  <a:t>K</a:t>
                </a:r>
                <a:r>
                  <a:rPr lang="en-US" baseline="30000" dirty="0" smtClean="0"/>
                  <a:t>G</a:t>
                </a:r>
                <a:endParaRPr lang="nl-NL" dirty="0"/>
              </a:p>
              <a:p>
                <a:endParaRPr lang="en-US" dirty="0" smtClean="0"/>
              </a:p>
              <a:p>
                <a:r>
                  <a:rPr lang="en-US" sz="2400" dirty="0" err="1" smtClean="0"/>
                  <a:t>Voor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kaart</a:t>
                </a:r>
                <a:r>
                  <a:rPr lang="en-US" sz="2400" dirty="0" smtClean="0"/>
                  <a:t> 2 (</a:t>
                </a:r>
                <a:r>
                  <a:rPr lang="en-US" sz="2400" dirty="0" err="1" smtClean="0"/>
                  <a:t>Spanje</a:t>
                </a:r>
                <a:r>
                  <a:rPr lang="en-US" sz="2400" dirty="0" smtClean="0"/>
                  <a:t>): G = 47</a:t>
                </a:r>
              </a:p>
              <a:p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4 </a:t>
                </a:r>
                <a:r>
                  <a:rPr lang="en-US" sz="2400" dirty="0" err="1" smtClean="0"/>
                  <a:t>kleuren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r>
                  <a:rPr lang="en-US" sz="2400" dirty="0" err="1" smtClean="0"/>
                  <a:t>Bij</a:t>
                </a:r>
                <a:r>
                  <a:rPr lang="en-US" sz="2400" dirty="0" smtClean="0"/>
                  <a:t> 5 </a:t>
                </a:r>
                <a:r>
                  <a:rPr lang="en-US" sz="2400" dirty="0" err="1" smtClean="0"/>
                  <a:t>kleuren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sz="2400" i="1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Heuristiek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probleem</a:t>
                </a:r>
                <a:r>
                  <a:rPr lang="en-US" dirty="0" smtClean="0"/>
                  <a:t>!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3641" y="2555375"/>
                <a:ext cx="7315200" cy="5120640"/>
              </a:xfrm>
              <a:prstGeom prst="rect">
                <a:avLst/>
              </a:prstGeom>
              <a:blipFill rotWithShape="0">
                <a:blip r:embed="rId3"/>
                <a:stretch>
                  <a:fillRect l="-3095" t="-7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unoosa.org/res/timeline/index_html/space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/>
          <a:stretch/>
        </p:blipFill>
        <p:spPr bwMode="auto">
          <a:xfrm>
            <a:off x="5894279" y="852442"/>
            <a:ext cx="266132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Aanpak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12044" y="2875086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Gegevens</a:t>
            </a:r>
            <a:r>
              <a:rPr lang="en-US" dirty="0" smtClean="0"/>
              <a:t> </a:t>
            </a:r>
            <a:r>
              <a:rPr lang="en-US" dirty="0" err="1" smtClean="0"/>
              <a:t>inladen</a:t>
            </a:r>
            <a:r>
              <a:rPr lang="en-US" dirty="0" smtClean="0"/>
              <a:t> met CSV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Elk land is </a:t>
            </a:r>
            <a:r>
              <a:rPr lang="en-US" dirty="0" err="1" smtClean="0"/>
              <a:t>een</a:t>
            </a:r>
            <a:r>
              <a:rPr lang="en-US" dirty="0" smtClean="0"/>
              <a:t> object</a:t>
            </a:r>
          </a:p>
          <a:p>
            <a:pPr lvl="1"/>
            <a:r>
              <a:rPr lang="en-US" sz="2600" dirty="0" err="1" smtClean="0"/>
              <a:t>Buurlanden</a:t>
            </a:r>
            <a:endParaRPr lang="en-US" sz="2600" dirty="0" smtClean="0"/>
          </a:p>
          <a:p>
            <a:pPr lvl="1"/>
            <a:r>
              <a:rPr lang="en-US" sz="2600" dirty="0" err="1" smtClean="0"/>
              <a:t>Mogelijke</a:t>
            </a:r>
            <a:r>
              <a:rPr lang="en-US" sz="2600" dirty="0" smtClean="0"/>
              <a:t> </a:t>
            </a:r>
            <a:r>
              <a:rPr lang="en-US" sz="2600" dirty="0" err="1" smtClean="0"/>
              <a:t>kleuren</a:t>
            </a:r>
            <a:endParaRPr lang="en-US" sz="2600" dirty="0" smtClean="0"/>
          </a:p>
          <a:p>
            <a:pPr lvl="1"/>
            <a:r>
              <a:rPr lang="en-US" sz="2600" dirty="0" smtClean="0"/>
              <a:t>Is het land al </a:t>
            </a:r>
            <a:r>
              <a:rPr lang="en-US" sz="2600" dirty="0" err="1" smtClean="0"/>
              <a:t>gekleurd</a:t>
            </a:r>
            <a:endParaRPr lang="en-US" sz="26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22" y="170945"/>
            <a:ext cx="2408959" cy="22100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922" y="2498903"/>
            <a:ext cx="2408959" cy="20357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99" y="4843059"/>
            <a:ext cx="3047082" cy="18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3" y="2373121"/>
            <a:ext cx="3447221" cy="4191225"/>
          </a:xfrm>
          <a:prstGeom prst="rect">
            <a:avLst/>
          </a:prstGeom>
        </p:spPr>
      </p:pic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 smtClean="0"/>
              <a:t>Controle</a:t>
            </a:r>
            <a:endParaRPr lang="zh-CN" alt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457588" y="2871603"/>
            <a:ext cx="7315200" cy="4870486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Patronen</a:t>
            </a:r>
            <a:r>
              <a:rPr lang="en-US" dirty="0" smtClean="0"/>
              <a:t> </a:t>
            </a:r>
            <a:r>
              <a:rPr lang="en-US" dirty="0" err="1" smtClean="0"/>
              <a:t>ontdekken</a:t>
            </a:r>
            <a:endParaRPr lang="en-US" dirty="0" smtClean="0"/>
          </a:p>
          <a:p>
            <a:r>
              <a:rPr lang="en-US" dirty="0" err="1" smtClean="0"/>
              <a:t>Oneven</a:t>
            </a:r>
            <a:r>
              <a:rPr lang="en-US" dirty="0" smtClean="0"/>
              <a:t> </a:t>
            </a:r>
            <a:r>
              <a:rPr lang="en-US" dirty="0" err="1" smtClean="0"/>
              <a:t>aantal</a:t>
            </a:r>
            <a:r>
              <a:rPr lang="en-US" dirty="0" smtClean="0"/>
              <a:t> </a:t>
            </a:r>
            <a:r>
              <a:rPr lang="en-US" dirty="0" err="1" smtClean="0"/>
              <a:t>geeft</a:t>
            </a:r>
            <a:r>
              <a:rPr lang="en-US" dirty="0" smtClean="0"/>
              <a:t> 4 </a:t>
            </a:r>
            <a:r>
              <a:rPr lang="en-US" dirty="0" err="1" smtClean="0"/>
              <a:t>kleuren</a:t>
            </a:r>
            <a:r>
              <a:rPr lang="en-US" dirty="0" smtClean="0"/>
              <a:t> </a:t>
            </a:r>
            <a:endParaRPr lang="en-US" sz="26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07" y="3788410"/>
            <a:ext cx="3924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45924" y="2718311"/>
            <a:ext cx="121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2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2390845" y="1015321"/>
            <a:ext cx="4329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Methodes</a:t>
            </a:r>
            <a:r>
              <a:rPr lang="en-US" altLang="zh-CN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&amp;</a:t>
            </a:r>
          </a:p>
          <a:p>
            <a:pPr algn="ctr"/>
            <a:r>
              <a:rPr lang="en-US" altLang="zh-CN" sz="40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Resultaten</a:t>
            </a:r>
            <a:endParaRPr lang="en-US" altLang="zh-CN" sz="4000" b="1" dirty="0" smtClean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 rot="5400000">
            <a:off x="4884833" y="2949179"/>
            <a:ext cx="6858000" cy="959650"/>
            <a:chOff x="0" y="2215977"/>
            <a:chExt cx="9144000" cy="13674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2899719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41621" y="2215977"/>
              <a:ext cx="1367481" cy="1367480"/>
            </a:xfrm>
            <a:prstGeom prst="ellipse">
              <a:avLst/>
            </a:prstGeom>
            <a:solidFill>
              <a:srgbClr val="94CF50"/>
            </a:solidFill>
            <a:ln w="762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11258" y="2763793"/>
              <a:ext cx="275970" cy="275970"/>
            </a:xfrm>
            <a:prstGeom prst="ellipse">
              <a:avLst/>
            </a:prstGeom>
            <a:solidFill>
              <a:srgbClr val="58DAF8"/>
            </a:solidFill>
            <a:ln w="25400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23650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123802" y="2763793"/>
              <a:ext cx="275970" cy="275970"/>
            </a:xfrm>
            <a:prstGeom prst="ellipse">
              <a:avLst/>
            </a:prstGeom>
            <a:solidFill>
              <a:srgbClr val="94CF50"/>
            </a:solidFill>
            <a:ln w="9525">
              <a:solidFill>
                <a:srgbClr val="10B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1532290" y="2445151"/>
              <a:ext cx="1192316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</a:rPr>
                <a:t>V1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椭圆 9"/>
          <p:cNvSpPr/>
          <p:nvPr/>
        </p:nvSpPr>
        <p:spPr>
          <a:xfrm rot="5400000">
            <a:off x="8133292" y="2635352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9"/>
          <p:cNvSpPr/>
          <p:nvPr/>
        </p:nvSpPr>
        <p:spPr>
          <a:xfrm rot="5400000">
            <a:off x="8133291" y="3634138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9"/>
          <p:cNvSpPr/>
          <p:nvPr/>
        </p:nvSpPr>
        <p:spPr>
          <a:xfrm rot="5400000">
            <a:off x="8133290" y="4559183"/>
            <a:ext cx="336725" cy="336534"/>
          </a:xfrm>
          <a:prstGeom prst="ellipse">
            <a:avLst/>
          </a:prstGeom>
          <a:solidFill>
            <a:srgbClr val="94CF50"/>
          </a:solidFill>
          <a:ln>
            <a:solidFill>
              <a:srgbClr val="10B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3"/>
          <p:cNvSpPr/>
          <p:nvPr/>
        </p:nvSpPr>
        <p:spPr>
          <a:xfrm>
            <a:off x="0" y="708454"/>
            <a:ext cx="238897" cy="749643"/>
          </a:xfrm>
          <a:prstGeom prst="rect">
            <a:avLst/>
          </a:prstGeom>
          <a:solidFill>
            <a:srgbClr val="10B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4"/>
          <p:cNvSpPr txBox="1"/>
          <p:nvPr/>
        </p:nvSpPr>
        <p:spPr>
          <a:xfrm>
            <a:off x="238897" y="852442"/>
            <a:ext cx="40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u="sng" dirty="0" smtClean="0"/>
              <a:t>METHODE</a:t>
            </a:r>
            <a:r>
              <a:rPr lang="nl-NL" altLang="zh-CN" sz="2400" dirty="0" smtClean="0"/>
              <a:t> : Semi brute force                   </a:t>
            </a:r>
            <a:endParaRPr lang="zh-CN" altLang="en-US" sz="24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 rot="16200000">
            <a:off x="652815" y="1909118"/>
            <a:ext cx="7315200" cy="668448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100" dirty="0" smtClean="0"/>
          </a:p>
          <a:p>
            <a:r>
              <a:rPr lang="nl-NL" dirty="0" smtClean="0"/>
              <a:t>Depth-first</a:t>
            </a:r>
          </a:p>
          <a:p>
            <a:r>
              <a:rPr lang="nl-NL" dirty="0" smtClean="0"/>
              <a:t>Landvolgorde: random</a:t>
            </a:r>
          </a:p>
          <a:p>
            <a:r>
              <a:rPr lang="nl-NL" dirty="0" err="1" smtClean="0"/>
              <a:t>Pruning</a:t>
            </a:r>
            <a:r>
              <a:rPr lang="nl-NL" dirty="0" smtClean="0"/>
              <a:t>: alleen beschikbare kleuren-</a:t>
            </a:r>
            <a:r>
              <a:rPr lang="nl-NL" dirty="0" err="1" smtClean="0"/>
              <a:t>kids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AA1CBBF3-5167-4087-BFAE-78FB9154F143}" vid="{7647476C-A5FC-4CA7-A3C8-1DF0DD194B1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_029</Template>
  <TotalTime>346</TotalTime>
  <Words>435</Words>
  <Application>Microsoft Macintosh PowerPoint</Application>
  <PresentationFormat>Diavoorstelling (4:3)</PresentationFormat>
  <Paragraphs>193</Paragraphs>
  <Slides>35</Slides>
  <Notes>19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42" baseType="lpstr">
      <vt:lpstr>Calibri</vt:lpstr>
      <vt:lpstr>Calibri Light</vt:lpstr>
      <vt:lpstr>Cambria Math</vt:lpstr>
      <vt:lpstr>Candara</vt:lpstr>
      <vt:lpstr>宋体</vt:lpstr>
      <vt:lpstr>Arial</vt:lpstr>
      <vt:lpstr>Office 主题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Jeroen de Jong</dc:creator>
  <cp:lastModifiedBy>Jeroen de Jong</cp:lastModifiedBy>
  <cp:revision>42</cp:revision>
  <dcterms:created xsi:type="dcterms:W3CDTF">2015-12-08T14:40:17Z</dcterms:created>
  <dcterms:modified xsi:type="dcterms:W3CDTF">2015-12-16T17:00:34Z</dcterms:modified>
</cp:coreProperties>
</file>